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Luciano Meddi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9F895-D169-40F9-A6C4-690C5FF98FE2}" type="datetimeFigureOut">
              <a:rPr lang="it-IT" smtClean="0"/>
              <a:t>17/04/2015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il prete nell'annuncio del Vangelo - Diocesi di Velletri-Segni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5E73A-AA0E-4565-A129-8DDAF4177A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86633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Luciano Meddi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1F14E-22E7-432E-8AFC-26E4D004849B}" type="datetimeFigureOut">
              <a:rPr lang="it-IT" smtClean="0"/>
              <a:t>17/04/2015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il prete nell'annuncio del Vangelo - Diocesi di Velletri-Segni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76117-FE32-4ACB-8F35-845A84D3B9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71967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76117-FE32-4ACB-8F35-845A84D3B96E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nell'annuncio del Vangelo - Diocesi di Velletri-Segni</a:t>
            </a:r>
            <a:endParaRPr lang="it-IT"/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it-IT" smtClean="0"/>
              <a:t>Luciano Meddi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201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20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80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7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>
            <a:lvl1pPr algn="r">
              <a:defRPr sz="4000">
                <a:solidFill>
                  <a:schemeClr val="tx2"/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19" cy="45259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B7E6CC6-7ADD-4E04-AC16-6F6F1532DF27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2050" name="Picture 2" descr="http://www.lucianomeddi.eu/wp-content/uploads/2012/11/cropped-logounito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952"/>
          <a:stretch/>
        </p:blipFill>
        <p:spPr bwMode="auto">
          <a:xfrm rot="16200000">
            <a:off x="-584934" y="2250392"/>
            <a:ext cx="2914451" cy="96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 userDrawn="1"/>
        </p:nvSpPr>
        <p:spPr>
          <a:xfrm>
            <a:off x="240876" y="4338239"/>
            <a:ext cx="1296144" cy="18928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92075" indent="-92075">
              <a:buFont typeface="+mj-lt"/>
              <a:buAutoNum type="arabicPeriod"/>
            </a:pPr>
            <a:r>
              <a:rPr lang="it-IT" sz="900" b="1" dirty="0" smtClean="0"/>
              <a:t>Evangelizzare, via della NE</a:t>
            </a:r>
          </a:p>
          <a:p>
            <a:pPr marL="92075" indent="-92075">
              <a:buFont typeface="+mj-lt"/>
              <a:buAutoNum type="arabicPeriod"/>
            </a:pPr>
            <a:r>
              <a:rPr lang="it-IT" sz="900" b="1" dirty="0" smtClean="0"/>
              <a:t>Il duplice annuncio</a:t>
            </a:r>
          </a:p>
          <a:p>
            <a:pPr marL="92075" indent="-92075">
              <a:buFont typeface="+mj-lt"/>
              <a:buAutoNum type="arabicPeriod"/>
            </a:pPr>
            <a:r>
              <a:rPr lang="it-IT" sz="900" b="1" dirty="0" smtClean="0"/>
              <a:t>I campi e i terreni della missione</a:t>
            </a:r>
          </a:p>
          <a:p>
            <a:pPr marL="92075" indent="-92075">
              <a:buFont typeface="+mj-lt"/>
              <a:buAutoNum type="arabicPeriod"/>
            </a:pPr>
            <a:r>
              <a:rPr lang="it-IT" sz="900" b="1" dirty="0" smtClean="0"/>
              <a:t>Il soggetto della evangelizzazione</a:t>
            </a:r>
          </a:p>
          <a:p>
            <a:pPr marL="92075" indent="-92075">
              <a:buFont typeface="+mj-lt"/>
              <a:buAutoNum type="arabicPeriod"/>
            </a:pPr>
            <a:r>
              <a:rPr lang="it-IT" sz="900" b="1" dirty="0" smtClean="0"/>
              <a:t>Le azioni dell’evangelizzazione</a:t>
            </a:r>
          </a:p>
          <a:p>
            <a:pPr marL="92075" indent="-92075">
              <a:buFont typeface="+mj-lt"/>
              <a:buAutoNum type="arabicPeriod"/>
            </a:pPr>
            <a:r>
              <a:rPr lang="it-IT" sz="900" b="1" dirty="0" smtClean="0"/>
              <a:t>I dinamismi</a:t>
            </a:r>
          </a:p>
          <a:p>
            <a:pPr marL="92075" indent="-92075">
              <a:buFont typeface="+mj-lt"/>
              <a:buAutoNum type="arabicPeriod"/>
            </a:pPr>
            <a:r>
              <a:rPr lang="it-IT" sz="900" b="1" dirty="0" smtClean="0"/>
              <a:t>Il presbitero moderatore e animatore</a:t>
            </a:r>
            <a:endParaRPr lang="it-IT" sz="700" b="1" dirty="0"/>
          </a:p>
        </p:txBody>
      </p:sp>
      <p:pic>
        <p:nvPicPr>
          <p:cNvPr id="9" name="Picture 2" descr="http://www.volontariato.lazio.it/gvvprovinciaroma/img/large/logo_diocesi_velletri-segni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76" y="44624"/>
            <a:ext cx="1314450" cy="110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07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3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92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7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10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22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05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11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E6CC6-7ADD-4E04-AC16-6F6F1532DF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08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4684" y="188640"/>
            <a:ext cx="7774632" cy="29797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latin typeface="Britannic Bold" panose="020B0903060703020204" pitchFamily="34" charset="0"/>
              </a:rPr>
              <a:t>Il prete nell’annuncio </a:t>
            </a:r>
            <a:r>
              <a:rPr lang="it-IT" dirty="0" smtClean="0">
                <a:latin typeface="Britannic Bold" panose="020B0903060703020204" pitchFamily="34" charset="0"/>
              </a:rPr>
              <a:t/>
            </a:r>
            <a:br>
              <a:rPr lang="it-IT" dirty="0" smtClean="0">
                <a:latin typeface="Britannic Bold" panose="020B0903060703020204" pitchFamily="34" charset="0"/>
              </a:rPr>
            </a:br>
            <a:r>
              <a:rPr lang="it-IT" dirty="0" smtClean="0">
                <a:latin typeface="Britannic Bold" panose="020B0903060703020204" pitchFamily="34" charset="0"/>
              </a:rPr>
              <a:t>del </a:t>
            </a:r>
            <a:r>
              <a:rPr lang="it-IT" dirty="0">
                <a:latin typeface="Britannic Bold" panose="020B0903060703020204" pitchFamily="34" charset="0"/>
              </a:rPr>
              <a:t>Vangelo</a:t>
            </a:r>
            <a:r>
              <a:rPr lang="it-IT" dirty="0" smtClean="0">
                <a:latin typeface="Britannic Bold" panose="020B0903060703020204" pitchFamily="34" charset="0"/>
              </a:rPr>
              <a:t>.</a:t>
            </a:r>
            <a:br>
              <a:rPr lang="it-IT" dirty="0" smtClean="0">
                <a:latin typeface="Britannic Bold" panose="020B0903060703020204" pitchFamily="34" charset="0"/>
              </a:rPr>
            </a:br>
            <a:r>
              <a:rPr lang="it-IT" sz="2700" dirty="0" smtClean="0">
                <a:latin typeface="Britannic Bold" panose="020B0903060703020204" pitchFamily="34" charset="0"/>
              </a:rPr>
              <a:t>Intervento di don Luciano </a:t>
            </a:r>
            <a:r>
              <a:rPr lang="it-IT" sz="2700" dirty="0" err="1" smtClean="0">
                <a:latin typeface="Britannic Bold" panose="020B0903060703020204" pitchFamily="34" charset="0"/>
              </a:rPr>
              <a:t>Meddi</a:t>
            </a:r>
            <a:r>
              <a:rPr lang="it-IT" sz="2700" dirty="0" smtClean="0">
                <a:latin typeface="Britannic Bold" panose="020B0903060703020204" pitchFamily="34" charset="0"/>
              </a:rPr>
              <a:t> </a:t>
            </a:r>
            <a:br>
              <a:rPr lang="it-IT" sz="2700" dirty="0" smtClean="0">
                <a:latin typeface="Britannic Bold" panose="020B0903060703020204" pitchFamily="34" charset="0"/>
              </a:rPr>
            </a:br>
            <a:r>
              <a:rPr lang="it-IT" sz="2700" dirty="0" smtClean="0">
                <a:latin typeface="Britannic Bold" panose="020B0903060703020204" pitchFamily="34" charset="0"/>
              </a:rPr>
              <a:t>al </a:t>
            </a:r>
            <a:r>
              <a:rPr lang="it-IT" sz="2700" dirty="0">
                <a:latin typeface="Britannic Bold" panose="020B0903060703020204" pitchFamily="34" charset="0"/>
              </a:rPr>
              <a:t>percorso di </a:t>
            </a:r>
            <a:r>
              <a:rPr lang="it-IT" sz="2700" dirty="0" smtClean="0">
                <a:latin typeface="Britannic Bold" panose="020B0903060703020204" pitchFamily="34" charset="0"/>
              </a:rPr>
              <a:t>formazione permanente </a:t>
            </a:r>
            <a:br>
              <a:rPr lang="it-IT" sz="2700" dirty="0" smtClean="0">
                <a:latin typeface="Britannic Bold" panose="020B0903060703020204" pitchFamily="34" charset="0"/>
              </a:rPr>
            </a:br>
            <a:r>
              <a:rPr lang="it-IT" sz="2700" dirty="0" smtClean="0">
                <a:latin typeface="Britannic Bold" panose="020B0903060703020204" pitchFamily="34" charset="0"/>
              </a:rPr>
              <a:t>del clero di Velletri-Segni</a:t>
            </a:r>
            <a:endParaRPr lang="it-IT" dirty="0">
              <a:latin typeface="Britannic Bold" panose="020B0903060703020204" pitchFamily="34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t>1</a:t>
            </a:fld>
            <a:endParaRPr lang="it-IT"/>
          </a:p>
        </p:txBody>
      </p:sp>
      <p:pic>
        <p:nvPicPr>
          <p:cNvPr id="1026" name="Picture 2" descr="http://www.diocesivelletrisegni.it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15" y="3651699"/>
            <a:ext cx="894955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21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Il presbitero moderatore e </a:t>
            </a:r>
            <a:r>
              <a:rPr lang="it-IT" sz="3200" dirty="0" smtClean="0"/>
              <a:t>animatore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compito epocale: quale narrazione?</a:t>
            </a:r>
          </a:p>
          <a:p>
            <a:r>
              <a:rPr lang="it-IT" dirty="0" smtClean="0"/>
              <a:t>Il personale rapporto con la scrittura come «vangelo»</a:t>
            </a:r>
          </a:p>
          <a:p>
            <a:r>
              <a:rPr lang="it-IT" dirty="0" smtClean="0"/>
              <a:t>La progettazione pastorale secondo le categorie bibliche e messianiche</a:t>
            </a:r>
          </a:p>
          <a:p>
            <a:r>
              <a:rPr lang="it-IT" dirty="0" smtClean="0"/>
              <a:t>Guidare il discernimento dei segni per i tempi</a:t>
            </a:r>
          </a:p>
          <a:p>
            <a:r>
              <a:rPr lang="it-IT" dirty="0" smtClean="0"/>
              <a:t>Dare energia e sostenere i carismi delle persone</a:t>
            </a:r>
          </a:p>
          <a:p>
            <a:r>
              <a:rPr lang="it-IT" dirty="0" smtClean="0"/>
              <a:t>Sviluppo della pastorale dei ministeri per una «comunità ministeriale» in una chiesa di popolo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414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I passaggi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Evangelizzare, via della 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duplice annuncio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 campi e i terreni della </a:t>
            </a:r>
            <a:r>
              <a:rPr lang="it-IT" dirty="0" smtClean="0"/>
              <a:t>missione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Il soggetto della </a:t>
            </a:r>
            <a:r>
              <a:rPr lang="it-IT" dirty="0" smtClean="0"/>
              <a:t>evangelizzazione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Le azioni </a:t>
            </a:r>
            <a:r>
              <a:rPr lang="it-IT" dirty="0" smtClean="0"/>
              <a:t>dell’evangelizzazione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 </a:t>
            </a:r>
            <a:r>
              <a:rPr lang="it-IT" dirty="0" smtClean="0"/>
              <a:t>dinamismi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presbitero moderatore e animatore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49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Il vangelo della Gioia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La comprensione della “conversione missionaria” di EG </a:t>
            </a:r>
            <a:r>
              <a:rPr lang="it-IT" dirty="0" smtClean="0"/>
              <a:t>si </a:t>
            </a:r>
            <a:r>
              <a:rPr lang="it-IT" dirty="0"/>
              <a:t>arricchisce molto se si chiarisce in primo luogo il valore della espressione “evangelizzazione”. 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</a:t>
            </a:r>
            <a:r>
              <a:rPr lang="it-IT" dirty="0"/>
              <a:t>vocabolario della evangelizzazione (Vangelo, evangelizzazione, annuncio, kerygma, dottrina) struttura il compito missionario individuato da EG. 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Si </a:t>
            </a:r>
            <a:r>
              <a:rPr lang="it-IT" dirty="0"/>
              <a:t>identifica con il messaggio di Gesù che testimonia l’amore di Dio senza escludere il mistero della sua persona</a:t>
            </a:r>
            <a:r>
              <a:rPr lang="it-IT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 </a:t>
            </a:r>
            <a:r>
              <a:rPr lang="it-IT" dirty="0"/>
              <a:t>Il processo di evangelizzazione si compone di Vangelo, di annuncio e di kerygma. Questo annuncio è la base-fondamento della progressione formativa dei credenti; diventa catechesi  </a:t>
            </a:r>
            <a:r>
              <a:rPr lang="it-IT" dirty="0" err="1"/>
              <a:t>kerygmatica</a:t>
            </a:r>
            <a:r>
              <a:rPr lang="it-IT" dirty="0"/>
              <a:t> e mistagogica ma anche impegno sociale e condizione per il dialogo ecumenico. 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</a:t>
            </a:r>
            <a:r>
              <a:rPr lang="it-IT" dirty="0"/>
              <a:t>Vangelo non esclude la dottrina ma non ne fa il suo centro interpretativo che, invece, rimane la comunicazione della </a:t>
            </a:r>
            <a:r>
              <a:rPr lang="it-IT" dirty="0" smtClean="0"/>
              <a:t>gioia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37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I passaggi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Evangelizzare, via della 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duplice annuncio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 campi e i terreni della </a:t>
            </a:r>
            <a:r>
              <a:rPr lang="it-IT" dirty="0" smtClean="0"/>
              <a:t>missione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Il soggetto della </a:t>
            </a:r>
            <a:r>
              <a:rPr lang="it-IT" dirty="0" smtClean="0"/>
              <a:t>evangelizzazione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Le azioni </a:t>
            </a:r>
            <a:r>
              <a:rPr lang="it-IT" dirty="0" smtClean="0"/>
              <a:t>dell’evangelizzazione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 </a:t>
            </a:r>
            <a:r>
              <a:rPr lang="it-IT" dirty="0" smtClean="0"/>
              <a:t>dinamismi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presbitero moderatore e animatore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349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Evangelizzare, via della </a:t>
            </a:r>
            <a:r>
              <a:rPr lang="it-IT" sz="3200" dirty="0" smtClean="0"/>
              <a:t>NE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NE come riforma o qualità della vita ecclesiale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Attraverso una «conversione pastorale»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Centrata sul Vangelo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Evangelizzazione come dimensione e azione propria della missione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23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duplice </a:t>
            </a:r>
            <a:r>
              <a:rPr lang="it-IT" dirty="0" smtClean="0"/>
              <a:t>annuncio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Mentre Sinodo 2012 rimaneva sul </a:t>
            </a:r>
            <a:r>
              <a:rPr lang="it-IT" dirty="0" err="1" smtClean="0"/>
              <a:t>kerigma</a:t>
            </a:r>
            <a:r>
              <a:rPr lang="it-IT" dirty="0" smtClean="0"/>
              <a:t> paolino</a:t>
            </a:r>
          </a:p>
          <a:p>
            <a:r>
              <a:rPr lang="it-IT" dirty="0" smtClean="0"/>
              <a:t>EG ci presenta due annunci</a:t>
            </a:r>
          </a:p>
          <a:p>
            <a:pPr lvl="1"/>
            <a:r>
              <a:rPr lang="it-IT" dirty="0" smtClean="0"/>
              <a:t>L’amore di Dio scaturito dalla Risurrezione (annuncio spirituale)</a:t>
            </a:r>
          </a:p>
          <a:p>
            <a:pPr lvl="1"/>
            <a:r>
              <a:rPr lang="it-IT" dirty="0" smtClean="0"/>
              <a:t>L’annuncio dell’avvento del regno o sovranità di Dio a vantaggio degli esclusi </a:t>
            </a:r>
            <a:br>
              <a:rPr lang="it-IT" dirty="0" smtClean="0"/>
            </a:br>
            <a:r>
              <a:rPr lang="it-IT" dirty="0" smtClean="0"/>
              <a:t>(annuncio messianico)</a:t>
            </a:r>
          </a:p>
          <a:p>
            <a:r>
              <a:rPr lang="it-IT" dirty="0" smtClean="0"/>
              <a:t>Occorre ripensare la narrazione dell’annuncio?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01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I campi e i terreni della </a:t>
            </a:r>
            <a:r>
              <a:rPr lang="it-IT" sz="3600" dirty="0" smtClean="0"/>
              <a:t>missione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La società e la cultura sono certamente lontani dalla visione cristiana, e tuttavia:</a:t>
            </a:r>
          </a:p>
          <a:p>
            <a:r>
              <a:rPr lang="it-IT" dirty="0" smtClean="0"/>
              <a:t>La crisi della cultura è etica più che dottrinale: produce marginalizzati</a:t>
            </a:r>
          </a:p>
          <a:p>
            <a:r>
              <a:rPr lang="it-IT" dirty="0" smtClean="0"/>
              <a:t>Questa stessa società e «città» non è abbandonata da Dio ma possiede in sé i dinamismi dello Spirito</a:t>
            </a:r>
          </a:p>
          <a:p>
            <a:r>
              <a:rPr lang="it-IT" dirty="0" smtClean="0"/>
              <a:t>Pastorale come risveglio dei doni spirituali?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00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Il soggetto della </a:t>
            </a:r>
            <a:r>
              <a:rPr lang="it-IT" sz="3600" dirty="0" smtClean="0"/>
              <a:t>evangelizzazione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Tutti siamo chiamati alla missione; siamo popolo di discepoli-missionari</a:t>
            </a:r>
          </a:p>
          <a:p>
            <a:r>
              <a:rPr lang="it-IT" dirty="0" smtClean="0"/>
              <a:t>In forma di popolo, nella quotidianità della testimonianza della vita nuova e nella vicinanza agli esclusi</a:t>
            </a:r>
          </a:p>
          <a:p>
            <a:r>
              <a:rPr lang="it-IT" dirty="0" smtClean="0"/>
              <a:t>Il ministero ordinato è a servizio di questa chiamata universale</a:t>
            </a:r>
          </a:p>
          <a:p>
            <a:r>
              <a:rPr lang="it-IT" dirty="0" smtClean="0"/>
              <a:t>La parrocchia luogo privilegiato</a:t>
            </a:r>
          </a:p>
          <a:p>
            <a:r>
              <a:rPr lang="it-IT" dirty="0" smtClean="0"/>
              <a:t>Relativizzare la pastorale dei «nuovi evangelizzatori»?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756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Le azioni </a:t>
            </a:r>
            <a:r>
              <a:rPr lang="it-IT" sz="3600" dirty="0" smtClean="0"/>
              <a:t>dell’evangelizzazione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Più che pastorale dell’ardore e delle azioni eccezionali, si tratta di riportare il vangelo nella pastorale ordinaria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Predicazione e omelia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Riqualificazione kerigmatica, mistagogica e formativa della catechesi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Pastorale biblica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Pastorale della dimensione sociale del vangelo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177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</a:t>
            </a:r>
            <a:r>
              <a:rPr lang="it-IT" dirty="0" smtClean="0"/>
              <a:t>dinamismi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1. Lo stile missionario della Chiesa in </a:t>
            </a:r>
            <a:r>
              <a:rPr lang="it-IT" dirty="0" smtClean="0"/>
              <a:t>uscita</a:t>
            </a:r>
            <a:br>
              <a:rPr lang="it-IT" dirty="0" smtClean="0"/>
            </a:br>
            <a:r>
              <a:rPr lang="it-IT" sz="2000" dirty="0"/>
              <a:t>“la comunità di discepoli missionari che prendono l’iniziativa, che si coinvolgono, che accompagnano, che fruttificano e festeggiano</a:t>
            </a:r>
            <a:r>
              <a:rPr lang="it-IT" sz="2000" dirty="0" smtClean="0"/>
              <a:t>” [n.24]. </a:t>
            </a:r>
            <a:endParaRPr lang="it-IT" sz="2000" dirty="0"/>
          </a:p>
          <a:p>
            <a:r>
              <a:rPr lang="it-IT" dirty="0"/>
              <a:t>2. L’inculturazione via  della evangelizzazione. </a:t>
            </a:r>
          </a:p>
          <a:p>
            <a:r>
              <a:rPr lang="it-IT" dirty="0"/>
              <a:t>3. Il processo formativo e comunicativo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Il prete nell’annuncio del Vangelo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E6CC6-7ADD-4E04-AC16-6F6F1532DF2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318036"/>
      </p:ext>
    </p:extLst>
  </p:cSld>
  <p:clrMapOvr>
    <a:masterClrMapping/>
  </p:clrMapOvr>
</p:sld>
</file>

<file path=ppt/theme/theme1.xml><?xml version="1.0" encoding="utf-8"?>
<a:theme xmlns:a="http://schemas.openxmlformats.org/drawingml/2006/main" name="conferenz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conferenza</Template>
  <TotalTime>47</TotalTime>
  <Words>587</Words>
  <Application>Microsoft Office PowerPoint</Application>
  <PresentationFormat>Presentazione su schermo (4:3)</PresentationFormat>
  <Paragraphs>98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conferenza</vt:lpstr>
      <vt:lpstr>Il prete nell’annuncio  del Vangelo. Intervento di don Luciano Meddi  al percorso di formazione permanente  del clero di Velletri-Segni</vt:lpstr>
      <vt:lpstr>Il vangelo della Gioia</vt:lpstr>
      <vt:lpstr>I passaggi</vt:lpstr>
      <vt:lpstr>Evangelizzare, via della NE</vt:lpstr>
      <vt:lpstr>Il duplice annuncio</vt:lpstr>
      <vt:lpstr>I campi e i terreni della missione</vt:lpstr>
      <vt:lpstr>Il soggetto della evangelizzazione</vt:lpstr>
      <vt:lpstr>Le azioni dell’evangelizzazione</vt:lpstr>
      <vt:lpstr>I dinamismi</vt:lpstr>
      <vt:lpstr>Il presbitero moderatore e animatore</vt:lpstr>
      <vt:lpstr>I passaggi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prete nell’annuncio  del Vangelo. Intervento di don Luciano Meddi  al percorso di formazione permanente  del clero di Velletri-Segni</dc:title>
  <dc:creator>gianni</dc:creator>
  <cp:lastModifiedBy>gianni</cp:lastModifiedBy>
  <cp:revision>9</cp:revision>
  <cp:lastPrinted>2015-04-15T05:51:28Z</cp:lastPrinted>
  <dcterms:created xsi:type="dcterms:W3CDTF">2015-04-14T09:47:35Z</dcterms:created>
  <dcterms:modified xsi:type="dcterms:W3CDTF">2015-04-17T15:51:50Z</dcterms:modified>
</cp:coreProperties>
</file>